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98" r:id="rId51"/>
    <p:sldId id="399" r:id="rId52"/>
    <p:sldId id="400" r:id="rId53"/>
    <p:sldId id="409" r:id="rId54"/>
    <p:sldId id="402" r:id="rId55"/>
    <p:sldId id="403" r:id="rId56"/>
    <p:sldId id="404" r:id="rId57"/>
    <p:sldId id="405" r:id="rId58"/>
    <p:sldId id="406" r:id="rId59"/>
    <p:sldId id="407" r:id="rId60"/>
    <p:sldId id="408" r:id="rId61"/>
    <p:sldId id="317" r:id="rId62"/>
    <p:sldId id="316" r:id="rId63"/>
    <p:sldId id="319" r:id="rId64"/>
    <p:sldId id="318" r:id="rId65"/>
    <p:sldId id="321" r:id="rId66"/>
    <p:sldId id="320" r:id="rId67"/>
    <p:sldId id="323" r:id="rId68"/>
    <p:sldId id="322" r:id="rId69"/>
    <p:sldId id="325" r:id="rId70"/>
    <p:sldId id="324" r:id="rId71"/>
    <p:sldId id="396" r:id="rId72"/>
    <p:sldId id="397" r:id="rId7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8403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649086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285151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56374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563394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75157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70076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06459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52051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58302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Column 1 $500</a:t>
            </a:r>
            <a:endParaRPr dirty="0"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435393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34101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9946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408295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8116235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70803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787840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513811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159820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011183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878451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21409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699853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23574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451938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78" name="Shape 2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1304607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7458331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4348145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077549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0" name="Shape 3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745883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309066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039359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979286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2" name="Shape 3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805764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24496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074261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3" name="Shape 3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689640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347006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43" name="Shape 3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801924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49" name="Shape 3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089773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54" name="Shape 3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01751748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60" name="Shape 3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534205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65" name="Shape 3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804692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71" name="Shape 3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0261646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76" name="Shape 3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381459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82" name="Shape 3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40475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6905698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54" name="Shape 4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23679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48" name="Shape 4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205967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394515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Shape 4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59" name="Shape 4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077533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76" name="Shape 4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987436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70" name="Shape 4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3117284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87" name="Shape 4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4895908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81" name="Shape 4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23333711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98" name="Shape 4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61773309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92" name="Shape 4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44145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9579540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Shape 9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23" name="Shape 9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57329916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Shape 9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30" name="Shape 9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65588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5262055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79299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24804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ctrTitle"/>
          </p:nvPr>
        </p:nvSpPr>
        <p:spPr>
          <a:xfrm>
            <a:off x="1143000" y="1122362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/>
            </a:lvl1pPr>
            <a:lvl2pPr marL="457200" marR="0" indent="0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/>
            </a:lvl2pPr>
            <a:lvl3pPr marL="914400" marR="0" indent="0" algn="ctr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/>
            </a:lvl3pPr>
            <a:lvl4pPr marL="1371600" marR="0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/>
            </a:lvl4pPr>
            <a:lvl5pPr marL="1828800" marR="0" indent="0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/>
            </a:lvl5pPr>
            <a:lvl6pPr marL="2286000" marR="0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/>
            </a:lvl6pPr>
            <a:lvl7pPr marL="2743200" marR="0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/>
            </a:lvl7pPr>
            <a:lvl8pPr marL="3200400" marR="0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/>
            </a:lvl8pPr>
            <a:lvl9pPr marL="3657600" marR="0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 rot="5400000">
            <a:off x="2514599" y="152399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5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3887787" y="987425"/>
            <a:ext cx="4629150" cy="4873624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630237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Times New Roman"/>
              <a:buNone/>
              <a:defRPr/>
            </a:lvl1pPr>
            <a:lvl2pPr marL="457200" indent="0" rtl="0">
              <a:spcBef>
                <a:spcPts val="0"/>
              </a:spcBef>
              <a:buFont typeface="Times New Roman"/>
              <a:buNone/>
              <a:defRPr/>
            </a:lvl2pPr>
            <a:lvl3pPr marL="914400" indent="0" rtl="0">
              <a:spcBef>
                <a:spcPts val="0"/>
              </a:spcBef>
              <a:buFont typeface="Times New Roman"/>
              <a:buNone/>
              <a:defRPr/>
            </a:lvl3pPr>
            <a:lvl4pPr marL="1371600" indent="0" rtl="0">
              <a:spcBef>
                <a:spcPts val="0"/>
              </a:spcBef>
              <a:buFont typeface="Times New Roman"/>
              <a:buNone/>
              <a:defRPr/>
            </a:lvl4pPr>
            <a:lvl5pPr marL="1828800" indent="0" rtl="0">
              <a:spcBef>
                <a:spcPts val="0"/>
              </a:spcBef>
              <a:buFont typeface="Times New Roman"/>
              <a:buNone/>
              <a:defRPr/>
            </a:lvl5pPr>
            <a:lvl6pPr marL="2286000" indent="0" rtl="0">
              <a:spcBef>
                <a:spcPts val="0"/>
              </a:spcBef>
              <a:buFont typeface="Times New Roman"/>
              <a:buNone/>
              <a:defRPr/>
            </a:lvl6pPr>
            <a:lvl7pPr marL="2743200" indent="0" rtl="0">
              <a:spcBef>
                <a:spcPts val="0"/>
              </a:spcBef>
              <a:buFont typeface="Times New Roman"/>
              <a:buNone/>
              <a:defRPr/>
            </a:lvl7pPr>
            <a:lvl8pPr marL="3200400" indent="0" rtl="0">
              <a:spcBef>
                <a:spcPts val="0"/>
              </a:spcBef>
              <a:buFont typeface="Times New Roman"/>
              <a:buNone/>
              <a:defRPr/>
            </a:lvl8pPr>
            <a:lvl9pPr marL="3657600" indent="0" rtl="0">
              <a:spcBef>
                <a:spcPts val="0"/>
              </a:spcBef>
              <a:buFont typeface="Times New Roman"/>
              <a:buNone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5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3887787" y="987425"/>
            <a:ext cx="4629150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30237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Times New Roman"/>
              <a:buNone/>
              <a:defRPr/>
            </a:lvl1pPr>
            <a:lvl2pPr marL="457200" indent="0" rtl="0">
              <a:spcBef>
                <a:spcPts val="0"/>
              </a:spcBef>
              <a:buFont typeface="Times New Roman"/>
              <a:buNone/>
              <a:defRPr/>
            </a:lvl2pPr>
            <a:lvl3pPr marL="914400" indent="0" rtl="0">
              <a:spcBef>
                <a:spcPts val="0"/>
              </a:spcBef>
              <a:buFont typeface="Times New Roman"/>
              <a:buNone/>
              <a:defRPr/>
            </a:lvl3pPr>
            <a:lvl4pPr marL="1371600" indent="0" rtl="0">
              <a:spcBef>
                <a:spcPts val="0"/>
              </a:spcBef>
              <a:buFont typeface="Times New Roman"/>
              <a:buNone/>
              <a:defRPr/>
            </a:lvl4pPr>
            <a:lvl5pPr marL="1828800" indent="0" rtl="0">
              <a:spcBef>
                <a:spcPts val="0"/>
              </a:spcBef>
              <a:buFont typeface="Times New Roman"/>
              <a:buNone/>
              <a:defRPr/>
            </a:lvl5pPr>
            <a:lvl6pPr marL="2286000" indent="0" rtl="0">
              <a:spcBef>
                <a:spcPts val="0"/>
              </a:spcBef>
              <a:buFont typeface="Times New Roman"/>
              <a:buNone/>
              <a:defRPr/>
            </a:lvl6pPr>
            <a:lvl7pPr marL="2743200" indent="0" rtl="0">
              <a:spcBef>
                <a:spcPts val="0"/>
              </a:spcBef>
              <a:buFont typeface="Times New Roman"/>
              <a:buNone/>
              <a:defRPr/>
            </a:lvl7pPr>
            <a:lvl8pPr marL="3200400" indent="0" rtl="0">
              <a:spcBef>
                <a:spcPts val="0"/>
              </a:spcBef>
              <a:buFont typeface="Times New Roman"/>
              <a:buNone/>
              <a:defRPr/>
            </a:lvl8pPr>
            <a:lvl9pPr marL="3657600" indent="0" rtl="0">
              <a:spcBef>
                <a:spcPts val="0"/>
              </a:spcBef>
              <a:buFont typeface="Times New Roman"/>
              <a:buNone/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630237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30237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Times New Roman"/>
              <a:buNone/>
              <a:defRPr/>
            </a:lvl1pPr>
            <a:lvl2pPr marL="457200" indent="0" rtl="0">
              <a:spcBef>
                <a:spcPts val="0"/>
              </a:spcBef>
              <a:buFont typeface="Times New Roman"/>
              <a:buNone/>
              <a:defRPr/>
            </a:lvl2pPr>
            <a:lvl3pPr marL="914400" indent="0" rtl="0">
              <a:spcBef>
                <a:spcPts val="0"/>
              </a:spcBef>
              <a:buFont typeface="Times New Roman"/>
              <a:buNone/>
              <a:defRPr/>
            </a:lvl3pPr>
            <a:lvl4pPr marL="1371600" indent="0" rtl="0">
              <a:spcBef>
                <a:spcPts val="0"/>
              </a:spcBef>
              <a:buFont typeface="Times New Roman"/>
              <a:buNone/>
              <a:defRPr/>
            </a:lvl4pPr>
            <a:lvl5pPr marL="1828800" indent="0" rtl="0">
              <a:spcBef>
                <a:spcPts val="0"/>
              </a:spcBef>
              <a:buFont typeface="Times New Roman"/>
              <a:buNone/>
              <a:defRPr/>
            </a:lvl5pPr>
            <a:lvl6pPr marL="2286000" indent="0" rtl="0">
              <a:spcBef>
                <a:spcPts val="0"/>
              </a:spcBef>
              <a:buFont typeface="Times New Roman"/>
              <a:buNone/>
              <a:defRPr/>
            </a:lvl6pPr>
            <a:lvl7pPr marL="2743200" indent="0" rtl="0">
              <a:spcBef>
                <a:spcPts val="0"/>
              </a:spcBef>
              <a:buFont typeface="Times New Roman"/>
              <a:buNone/>
              <a:defRPr/>
            </a:lvl7pPr>
            <a:lvl8pPr marL="3200400" indent="0" rtl="0">
              <a:spcBef>
                <a:spcPts val="0"/>
              </a:spcBef>
              <a:buFont typeface="Times New Roman"/>
              <a:buNone/>
              <a:defRPr/>
            </a:lvl8pPr>
            <a:lvl9pPr marL="3657600" indent="0" rtl="0">
              <a:spcBef>
                <a:spcPts val="0"/>
              </a:spcBef>
              <a:buFont typeface="Times New Roman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2"/>
          </p:nvPr>
        </p:nvSpPr>
        <p:spPr>
          <a:xfrm>
            <a:off x="630237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Times New Roman"/>
              <a:buNone/>
              <a:defRPr/>
            </a:lvl1pPr>
            <a:lvl2pPr marL="457200" indent="0" rtl="0">
              <a:spcBef>
                <a:spcPts val="0"/>
              </a:spcBef>
              <a:buFont typeface="Times New Roman"/>
              <a:buNone/>
              <a:defRPr/>
            </a:lvl2pPr>
            <a:lvl3pPr marL="914400" indent="0" rtl="0">
              <a:spcBef>
                <a:spcPts val="0"/>
              </a:spcBef>
              <a:buFont typeface="Times New Roman"/>
              <a:buNone/>
              <a:defRPr/>
            </a:lvl3pPr>
            <a:lvl4pPr marL="1371600" indent="0" rtl="0">
              <a:spcBef>
                <a:spcPts val="0"/>
              </a:spcBef>
              <a:buFont typeface="Times New Roman"/>
              <a:buNone/>
              <a:defRPr/>
            </a:lvl4pPr>
            <a:lvl5pPr marL="1828800" indent="0" rtl="0">
              <a:spcBef>
                <a:spcPts val="0"/>
              </a:spcBef>
              <a:buFont typeface="Times New Roman"/>
              <a:buNone/>
              <a:defRPr/>
            </a:lvl5pPr>
            <a:lvl6pPr marL="2286000" indent="0" rtl="0">
              <a:spcBef>
                <a:spcPts val="0"/>
              </a:spcBef>
              <a:buFont typeface="Times New Roman"/>
              <a:buNone/>
              <a:defRPr/>
            </a:lvl6pPr>
            <a:lvl7pPr marL="2743200" indent="0" rtl="0">
              <a:spcBef>
                <a:spcPts val="0"/>
              </a:spcBef>
              <a:buFont typeface="Times New Roman"/>
              <a:buNone/>
              <a:defRPr/>
            </a:lvl7pPr>
            <a:lvl8pPr marL="3200400" indent="0" rtl="0">
              <a:spcBef>
                <a:spcPts val="0"/>
              </a:spcBef>
              <a:buFont typeface="Times New Roman"/>
              <a:buNone/>
              <a:defRPr/>
            </a:lvl8pPr>
            <a:lvl9pPr marL="3657600" indent="0" rtl="0">
              <a:spcBef>
                <a:spcPts val="0"/>
              </a:spcBef>
              <a:buFont typeface="Times New Roman"/>
              <a:buNone/>
              <a:defRPr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38099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648200" y="1981200"/>
            <a:ext cx="38099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23887" y="4589462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Times New Roman"/>
              <a:buNone/>
              <a:defRPr/>
            </a:lvl1pPr>
            <a:lvl2pPr marL="457200" indent="0" rtl="0">
              <a:spcBef>
                <a:spcPts val="0"/>
              </a:spcBef>
              <a:buFont typeface="Times New Roman"/>
              <a:buNone/>
              <a:defRPr/>
            </a:lvl2pPr>
            <a:lvl3pPr marL="914400" indent="0" rtl="0">
              <a:spcBef>
                <a:spcPts val="0"/>
              </a:spcBef>
              <a:buFont typeface="Times New Roman"/>
              <a:buNone/>
              <a:defRPr/>
            </a:lvl3pPr>
            <a:lvl4pPr marL="1371600" indent="0" rtl="0">
              <a:spcBef>
                <a:spcPts val="0"/>
              </a:spcBef>
              <a:buFont typeface="Times New Roman"/>
              <a:buNone/>
              <a:defRPr/>
            </a:lvl4pPr>
            <a:lvl5pPr marL="1828800" indent="0" rtl="0">
              <a:spcBef>
                <a:spcPts val="0"/>
              </a:spcBef>
              <a:buFont typeface="Times New Roman"/>
              <a:buNone/>
              <a:defRPr/>
            </a:lvl5pPr>
            <a:lvl6pPr marL="2286000" indent="0" rtl="0">
              <a:spcBef>
                <a:spcPts val="0"/>
              </a:spcBef>
              <a:buFont typeface="Times New Roman"/>
              <a:buNone/>
              <a:defRPr/>
            </a:lvl6pPr>
            <a:lvl7pPr marL="2743200" indent="0" rtl="0">
              <a:spcBef>
                <a:spcPts val="0"/>
              </a:spcBef>
              <a:buFont typeface="Times New Roman"/>
              <a:buNone/>
              <a:defRPr/>
            </a:lvl7pPr>
            <a:lvl8pPr marL="3200400" indent="0" rtl="0">
              <a:spcBef>
                <a:spcPts val="0"/>
              </a:spcBef>
              <a:buFont typeface="Times New Roman"/>
              <a:buNone/>
              <a:defRPr/>
            </a:lvl8pPr>
            <a:lvl9pPr marL="3657600" indent="0" rtl="0">
              <a:spcBef>
                <a:spcPts val="0"/>
              </a:spcBef>
              <a:buFont typeface="Times New Roman"/>
              <a:buNone/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6"/>
          </a:fgClr>
          <a:bgClr>
            <a:schemeClr val="bg1"/>
          </a:bgClr>
        </a:patt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/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/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/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1pPr>
            <a:lvl2pPr marL="742950" marR="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2pPr>
            <a:lvl3pPr marL="1143000" marR="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Char char="»"/>
              <a:defRPr/>
            </a:lvl5pPr>
            <a:lvl6pPr marL="25146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49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marL="0" lvl="0" indent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slide" Target="slide6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slide" Target="slide19.xml"/><Relationship Id="rId18" Type="http://schemas.openxmlformats.org/officeDocument/2006/relationships/hyperlink" Target="slide23.xml" TargetMode="External"/><Relationship Id="rId26" Type="http://schemas.openxmlformats.org/officeDocument/2006/relationships/hyperlink" Target="slide31.xml" TargetMode="External"/><Relationship Id="rId39" Type="http://schemas.openxmlformats.org/officeDocument/2006/relationships/slide" Target="slide46.xml"/><Relationship Id="rId21" Type="http://schemas.openxmlformats.org/officeDocument/2006/relationships/slide" Target="slide27.xml"/><Relationship Id="rId34" Type="http://schemas.openxmlformats.org/officeDocument/2006/relationships/hyperlink" Target="slide39.xml" TargetMode="External"/><Relationship Id="rId42" Type="http://schemas.openxmlformats.org/officeDocument/2006/relationships/hyperlink" Target="slide47.xml" TargetMode="External"/><Relationship Id="rId47" Type="http://schemas.openxmlformats.org/officeDocument/2006/relationships/slide" Target="slide54.xml"/><Relationship Id="rId50" Type="http://schemas.openxmlformats.org/officeDocument/2006/relationships/hyperlink" Target="slide55.xml" TargetMode="External"/><Relationship Id="rId55" Type="http://schemas.openxmlformats.org/officeDocument/2006/relationships/slide" Target="slide63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.xml"/><Relationship Id="rId16" Type="http://schemas.openxmlformats.org/officeDocument/2006/relationships/hyperlink" Target="slide21.xml" TargetMode="External"/><Relationship Id="rId20" Type="http://schemas.openxmlformats.org/officeDocument/2006/relationships/hyperlink" Target="slide25.xml" TargetMode="External"/><Relationship Id="rId29" Type="http://schemas.openxmlformats.org/officeDocument/2006/relationships/slide" Target="slide35.xml"/><Relationship Id="rId41" Type="http://schemas.openxmlformats.org/officeDocument/2006/relationships/slide" Target="slide48.xml"/><Relationship Id="rId54" Type="http://schemas.openxmlformats.org/officeDocument/2006/relationships/hyperlink" Target="slide60.xml" TargetMode="External"/><Relationship Id="rId62" Type="http://schemas.openxmlformats.org/officeDocument/2006/relationships/hyperlink" Target="slide68.xml" TargetMode="External"/><Relationship Id="rId1" Type="http://schemas.openxmlformats.org/officeDocument/2006/relationships/themeOverride" Target="../theme/themeOverride1.xml"/><Relationship Id="rId6" Type="http://schemas.openxmlformats.org/officeDocument/2006/relationships/hyperlink" Target="slide11.xml" TargetMode="External"/><Relationship Id="rId11" Type="http://schemas.openxmlformats.org/officeDocument/2006/relationships/slide" Target="slide17.xml"/><Relationship Id="rId24" Type="http://schemas.openxmlformats.org/officeDocument/2006/relationships/hyperlink" Target="slide29.xml" TargetMode="External"/><Relationship Id="rId32" Type="http://schemas.openxmlformats.org/officeDocument/2006/relationships/hyperlink" Target="slide37.xml" TargetMode="External"/><Relationship Id="rId37" Type="http://schemas.openxmlformats.org/officeDocument/2006/relationships/slide" Target="slide44.xml"/><Relationship Id="rId40" Type="http://schemas.openxmlformats.org/officeDocument/2006/relationships/hyperlink" Target="slide45.xml" TargetMode="External"/><Relationship Id="rId45" Type="http://schemas.openxmlformats.org/officeDocument/2006/relationships/slide" Target="slide52.xml"/><Relationship Id="rId53" Type="http://schemas.openxmlformats.org/officeDocument/2006/relationships/slide" Target="slide61.xml"/><Relationship Id="rId58" Type="http://schemas.openxmlformats.org/officeDocument/2006/relationships/hyperlink" Target="slide64.xml" TargetMode="External"/><Relationship Id="rId5" Type="http://schemas.openxmlformats.org/officeDocument/2006/relationships/slide" Target="slide11.xml"/><Relationship Id="rId15" Type="http://schemas.openxmlformats.org/officeDocument/2006/relationships/slide" Target="slide21.xml"/><Relationship Id="rId23" Type="http://schemas.openxmlformats.org/officeDocument/2006/relationships/slide" Target="slide29.xml"/><Relationship Id="rId28" Type="http://schemas.openxmlformats.org/officeDocument/2006/relationships/hyperlink" Target="slide33.xml" TargetMode="External"/><Relationship Id="rId36" Type="http://schemas.openxmlformats.org/officeDocument/2006/relationships/hyperlink" Target="slide41.xml" TargetMode="External"/><Relationship Id="rId49" Type="http://schemas.openxmlformats.org/officeDocument/2006/relationships/slide" Target="slide56.xml"/><Relationship Id="rId57" Type="http://schemas.openxmlformats.org/officeDocument/2006/relationships/slide" Target="slide65.xml"/><Relationship Id="rId61" Type="http://schemas.openxmlformats.org/officeDocument/2006/relationships/slide" Target="slide69.xml"/><Relationship Id="rId10" Type="http://schemas.openxmlformats.org/officeDocument/2006/relationships/hyperlink" Target="slide15.xml" TargetMode="External"/><Relationship Id="rId19" Type="http://schemas.openxmlformats.org/officeDocument/2006/relationships/slide" Target="slide25.xml"/><Relationship Id="rId31" Type="http://schemas.openxmlformats.org/officeDocument/2006/relationships/slide" Target="slide37.xml"/><Relationship Id="rId44" Type="http://schemas.openxmlformats.org/officeDocument/2006/relationships/hyperlink" Target="slide49.xml" TargetMode="External"/><Relationship Id="rId52" Type="http://schemas.openxmlformats.org/officeDocument/2006/relationships/hyperlink" Target="slide58.xml" TargetMode="External"/><Relationship Id="rId60" Type="http://schemas.openxmlformats.org/officeDocument/2006/relationships/hyperlink" Target="slide66.xml" TargetMode="External"/><Relationship Id="rId4" Type="http://schemas.openxmlformats.org/officeDocument/2006/relationships/hyperlink" Target="slide9.xml" TargetMode="External"/><Relationship Id="rId9" Type="http://schemas.openxmlformats.org/officeDocument/2006/relationships/slide" Target="slide15.xml"/><Relationship Id="rId14" Type="http://schemas.openxmlformats.org/officeDocument/2006/relationships/hyperlink" Target="slide19.xml" TargetMode="External"/><Relationship Id="rId22" Type="http://schemas.openxmlformats.org/officeDocument/2006/relationships/hyperlink" Target="slide28.xml" TargetMode="External"/><Relationship Id="rId27" Type="http://schemas.openxmlformats.org/officeDocument/2006/relationships/slide" Target="slide33.xml"/><Relationship Id="rId30" Type="http://schemas.openxmlformats.org/officeDocument/2006/relationships/hyperlink" Target="slide35.xml" TargetMode="External"/><Relationship Id="rId35" Type="http://schemas.openxmlformats.org/officeDocument/2006/relationships/slide" Target="slide41.xml"/><Relationship Id="rId43" Type="http://schemas.openxmlformats.org/officeDocument/2006/relationships/slide" Target="slide50.xml"/><Relationship Id="rId48" Type="http://schemas.openxmlformats.org/officeDocument/2006/relationships/hyperlink" Target="slide53.xml" TargetMode="External"/><Relationship Id="rId56" Type="http://schemas.openxmlformats.org/officeDocument/2006/relationships/hyperlink" Target="slide62.xml" TargetMode="External"/><Relationship Id="rId8" Type="http://schemas.openxmlformats.org/officeDocument/2006/relationships/hyperlink" Target="slide13.xml" TargetMode="External"/><Relationship Id="rId51" Type="http://schemas.openxmlformats.org/officeDocument/2006/relationships/slide" Target="slide58.xml"/><Relationship Id="rId3" Type="http://schemas.openxmlformats.org/officeDocument/2006/relationships/notesSlide" Target="../notesSlides/notesSlide8.xml"/><Relationship Id="rId12" Type="http://schemas.openxmlformats.org/officeDocument/2006/relationships/hyperlink" Target="slide17.xml" TargetMode="External"/><Relationship Id="rId17" Type="http://schemas.openxmlformats.org/officeDocument/2006/relationships/slide" Target="slide23.xml"/><Relationship Id="rId25" Type="http://schemas.openxmlformats.org/officeDocument/2006/relationships/slide" Target="slide31.xml"/><Relationship Id="rId33" Type="http://schemas.openxmlformats.org/officeDocument/2006/relationships/slide" Target="slide39.xml"/><Relationship Id="rId38" Type="http://schemas.openxmlformats.org/officeDocument/2006/relationships/hyperlink" Target="slide43.xml" TargetMode="External"/><Relationship Id="rId46" Type="http://schemas.openxmlformats.org/officeDocument/2006/relationships/hyperlink" Target="slide51.xml" TargetMode="External"/><Relationship Id="rId59" Type="http://schemas.openxmlformats.org/officeDocument/2006/relationships/slide" Target="slide6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1600" y="6705600"/>
            <a:ext cx="152399" cy="15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91600" y="6705600"/>
            <a:ext cx="152399" cy="15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781800"/>
            <a:ext cx="76199" cy="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008909" y="2216727"/>
            <a:ext cx="55972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Molecular Biology Gameshow</a:t>
            </a:r>
            <a:endParaRPr lang="en-CA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/>
        </p:nvSpPr>
        <p:spPr>
          <a:xfrm>
            <a:off x="1600200" y="2057400"/>
            <a:ext cx="5602955" cy="23837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a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plant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cell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685800" y="1922325"/>
            <a:ext cx="7822363" cy="327894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Eukaryotic organelle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that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is called the cellular powerhouse,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also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contains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their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own circular </a:t>
            </a:r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DNA</a:t>
            </a:r>
            <a:endParaRPr b="0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/>
        </p:nvSpPr>
        <p:spPr>
          <a:xfrm>
            <a:off x="2095425" y="2672675"/>
            <a:ext cx="4218480" cy="189653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the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mitochondria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874520" y="2011675"/>
            <a:ext cx="7508780" cy="26822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Tunnel-like junctions that 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allow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for the exchange of ions and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small </a:t>
            </a:r>
            <a:r>
              <a:rPr b="0" i="1" dirty="0" err="1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mol</a:t>
            </a:r>
            <a:r>
              <a:rPr lang="en-CA"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e</a:t>
            </a:r>
            <a:r>
              <a:rPr b="0" i="1" dirty="0" err="1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cules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/>
        </p:nvSpPr>
        <p:spPr>
          <a:xfrm>
            <a:off x="2305500" y="2312525"/>
            <a:ext cx="3765916" cy="240453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gap junction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1545674" y="2085025"/>
            <a:ext cx="6357831" cy="26879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Another name for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fluid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endocytosis</a:t>
            </a:r>
            <a:endParaRPr b="0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193" name="Shape 193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>
            <a:off x="1642962" y="2492575"/>
            <a:ext cx="5858065" cy="24123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pinocytosis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/>
        </p:nvSpPr>
        <p:spPr>
          <a:xfrm>
            <a:off x="885375" y="2057400"/>
            <a:ext cx="7413269" cy="26879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microtubule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configuration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 eukaryotic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flagellum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1020449" y="2072425"/>
            <a:ext cx="7383214" cy="24123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the 9 +2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microtubule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arrangement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/>
        </p:nvSpPr>
        <p:spPr>
          <a:xfrm>
            <a:off x="1641987" y="1933424"/>
            <a:ext cx="5850194" cy="370045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Single celled </a:t>
            </a:r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organisms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without a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membrane bound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nucleus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1143000" y="1295400"/>
            <a:ext cx="6857999" cy="42671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Cell Biology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 </a:t>
            </a:r>
          </a:p>
        </p:txBody>
      </p:sp>
      <p:pic>
        <p:nvPicPr>
          <p:cNvPr id="88" name="Shape 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67800" y="6781800"/>
            <a:ext cx="76199" cy="7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1752600" y="1828800"/>
            <a:ext cx="6468464" cy="28101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are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prokaryotes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20" name="Shape 220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/>
        </p:nvSpPr>
        <p:spPr>
          <a:xfrm>
            <a:off x="1622322" y="1746950"/>
            <a:ext cx="6174659" cy="37492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bacteria used in this experiment,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common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model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organism.</a:t>
            </a:r>
            <a:endParaRPr b="0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/>
        </p:nvSpPr>
        <p:spPr>
          <a:xfrm>
            <a:off x="1061525" y="1828800"/>
            <a:ext cx="7405187" cy="22169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Escherichia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coli?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/>
        </p:nvSpPr>
        <p:spPr>
          <a:xfrm>
            <a:off x="366025" y="1869725"/>
            <a:ext cx="8468880" cy="3656004"/>
          </a:xfrm>
          <a:prstGeom prst="rect">
            <a:avLst/>
          </a:prstGeom>
        </p:spPr>
        <p:txBody>
          <a:bodyPr>
            <a:prstTxWarp prst="textPlain">
              <a:avLst>
                <a:gd name="adj" fmla="val 51161"/>
              </a:avLst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B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acteria which stain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blue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with the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gram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reaction.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/>
          <p:nvPr/>
        </p:nvSpPr>
        <p:spPr>
          <a:xfrm>
            <a:off x="572776" y="1910600"/>
            <a:ext cx="7998459" cy="23628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a gram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positive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organism?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42" name="Shape 242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/>
        </p:nvSpPr>
        <p:spPr>
          <a:xfrm>
            <a:off x="366025" y="2082800"/>
            <a:ext cx="8593880" cy="431400"/>
          </a:xfrm>
          <a:prstGeom prst="rect">
            <a:avLst/>
          </a:prstGeom>
        </p:spPr>
        <p:txBody>
          <a:bodyPr>
            <a:prstTxWarp prst="textPlain">
              <a:avLst>
                <a:gd name="adj" fmla="val 50114"/>
              </a:avLst>
            </a:prstTxWarp>
          </a:bodyPr>
          <a:lstStyle/>
          <a:p>
            <a:pPr algn="l"/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0836" y="1602658"/>
            <a:ext cx="67842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A cross linked peptidoglycan</a:t>
            </a:r>
          </a:p>
          <a:p>
            <a:r>
              <a:rPr lang="en-CA" sz="36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 matrix which helps bacteria to resist </a:t>
            </a:r>
          </a:p>
          <a:p>
            <a:r>
              <a:rPr lang="en-CA" sz="36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osmotic pressure and maintain its shape</a:t>
            </a:r>
            <a:r>
              <a:rPr lang="en-CA" sz="36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</a:rPr>
              <a:t>.</a:t>
            </a:r>
          </a:p>
          <a:p>
            <a:endParaRPr lang="en-CA" sz="36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/>
        </p:nvSpPr>
        <p:spPr>
          <a:xfrm>
            <a:off x="1752600" y="1828800"/>
            <a:ext cx="6530019" cy="22169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the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cell wall?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427375" y="2026925"/>
            <a:ext cx="8284861" cy="8759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56620" y="1317523"/>
            <a:ext cx="5683045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An organelle used to </a:t>
            </a:r>
            <a:r>
              <a:rPr lang="en-CA" sz="480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sense direction </a:t>
            </a:r>
            <a:r>
              <a:rPr lang="en-CA" sz="48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based on the orientation</a:t>
            </a:r>
          </a:p>
          <a:p>
            <a:r>
              <a:rPr lang="en-CA" sz="480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 of the earth’s magnetic field.</a:t>
            </a:r>
            <a:endParaRPr lang="en-CA" sz="480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>
            <a:off x="395325" y="1828800"/>
            <a:ext cx="8369778" cy="28041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a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err="1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magnetosome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/>
          <p:nvPr/>
        </p:nvSpPr>
        <p:spPr>
          <a:xfrm>
            <a:off x="1605700" y="1974200"/>
            <a:ext cx="6333243" cy="31360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lang="en-CA"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This is </a:t>
            </a:r>
            <a:r>
              <a:rPr lang="en-CA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w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hat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you do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when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you get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chemicals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in your eyes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70" name="Shape 270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990600" y="990600"/>
            <a:ext cx="7086599" cy="4572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Bacteria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/>
        </p:nvSpPr>
        <p:spPr>
          <a:xfrm>
            <a:off x="1065449" y="1840650"/>
            <a:ext cx="7338233" cy="317670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to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wash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eyes for 15 minutes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at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the nearest eyewash station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/>
        </p:nvSpPr>
        <p:spPr>
          <a:xfrm>
            <a:off x="1073975" y="1840650"/>
            <a:ext cx="7407004" cy="317670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T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his knowledge and safety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training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regarding hazardous materials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an important first step to lab safety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sp>
        <p:nvSpPr>
          <p:cNvPr id="281" name="Shape 281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/>
          <p:nvPr/>
        </p:nvSpPr>
        <p:spPr>
          <a:xfrm>
            <a:off x="1830800" y="2694500"/>
            <a:ext cx="5327345" cy="16724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WHMIS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/>
        </p:nvSpPr>
        <p:spPr>
          <a:xfrm>
            <a:off x="1905000" y="2034225"/>
            <a:ext cx="5823026" cy="317669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lang="en-CA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The p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roper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method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used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to identify the odor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of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hlinkClick r:id="" action="ppaction://hlinkshowjump?jump=nextslide"/>
              </a:rPr>
              <a:t>a chemical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292" name="Shape 292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/>
        </p:nvSpPr>
        <p:spPr>
          <a:xfrm>
            <a:off x="2505350" y="1844037"/>
            <a:ext cx="4133296" cy="31699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wafting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/>
        </p:nvSpPr>
        <p:spPr>
          <a:xfrm>
            <a:off x="685800" y="1659075"/>
            <a:ext cx="7912940" cy="31360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When mixing acid 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and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water together, your should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always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add ____ to the  _____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03" name="Shape 303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/>
        </p:nvSpPr>
        <p:spPr>
          <a:xfrm>
            <a:off x="2169450" y="2196250"/>
            <a:ext cx="5198760" cy="24654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add acid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to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the water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/>
        </p:nvSpPr>
        <p:spPr>
          <a:xfrm>
            <a:off x="1411657" y="1837185"/>
            <a:ext cx="6767937" cy="317670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Information such as chemical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formula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or reactivity  of chemicals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would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be found in this document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14" name="Shape 314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1836100" y="1989225"/>
            <a:ext cx="5471825" cy="317669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the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Material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Safety Data Sheets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(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MSDS)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/>
          <p:nvPr/>
        </p:nvSpPr>
        <p:spPr>
          <a:xfrm>
            <a:off x="1375737" y="1901400"/>
            <a:ext cx="6823903" cy="332451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 a eukaryotic cell,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this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is where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translation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occurs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1752600" y="1828800"/>
            <a:ext cx="5257799" cy="3505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Lab Safety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/>
          <p:nvPr/>
        </p:nvSpPr>
        <p:spPr>
          <a:xfrm>
            <a:off x="1692275" y="1557337"/>
            <a:ext cx="6119812" cy="38099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the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cytoplasm? 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30" name="Shape 330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>
            <a:off x="1331912" y="1484312"/>
            <a:ext cx="6589262" cy="342614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condition  described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by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following karyotype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: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hape 340">
            <a:hlinkClick r:id=""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49550" y="2246525"/>
            <a:ext cx="3308400" cy="241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/>
        </p:nvSpPr>
        <p:spPr>
          <a:xfrm>
            <a:off x="2700336" y="1700211"/>
            <a:ext cx="4009767" cy="28712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Down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syndrome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(trisomy 21)?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46" name="Shape 346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/>
        </p:nvSpPr>
        <p:spPr>
          <a:xfrm>
            <a:off x="1138237" y="1412875"/>
            <a:ext cx="7092769" cy="343144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This states that,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“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presence of an allele of one of the genes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 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 gamete has no influence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over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which allele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of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other  genes is present in the gamete”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/>
          <p:nvPr/>
        </p:nvSpPr>
        <p:spPr>
          <a:xfrm>
            <a:off x="1331912" y="1676400"/>
            <a:ext cx="6624637" cy="38099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 Mendel’s Law of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Independent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Assortment? 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57" name="Shape 357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/>
        </p:nvSpPr>
        <p:spPr>
          <a:xfrm>
            <a:off x="1042987" y="1412875"/>
            <a:ext cx="7039971" cy="3367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number of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nucleotides in an mRNA molecule which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codes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for a polypeptide that is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120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amino acids long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/>
        </p:nvSpPr>
        <p:spPr>
          <a:xfrm>
            <a:off x="2438400" y="1676400"/>
            <a:ext cx="4038599" cy="35814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360? 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68" name="Shape 368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/>
          <p:nvPr/>
        </p:nvSpPr>
        <p:spPr>
          <a:xfrm>
            <a:off x="1187450" y="1412875"/>
            <a:ext cx="7129462" cy="4273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 a cross of 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heterozygous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and homozygous recessive parents,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this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is the phenotypic ratio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between the possible offspring 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/>
          <p:nvPr/>
        </p:nvSpPr>
        <p:spPr>
          <a:xfrm>
            <a:off x="2124075" y="2205036"/>
            <a:ext cx="5086350" cy="24717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What is 1:1? 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379" name="Shape 379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1752600" y="1828800"/>
            <a:ext cx="5257799" cy="3505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Genetics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2057400"/>
            <a:ext cx="54102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A electric current is used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to separate DNA/RNA and proteins in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a gel by size.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9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2057400"/>
            <a:ext cx="54102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What is Electrophoresis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52227" name="AutoShape 5">
            <a:hlinkClick r:id="rId2" action="ppaction://hlinksldjump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85800" y="5486400"/>
            <a:ext cx="1219200" cy="838200"/>
          </a:xfrm>
          <a:prstGeom prst="actionButtonBlank">
            <a:avLst/>
          </a:prstGeom>
          <a:solidFill>
            <a:srgbClr val="3366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70823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2133600"/>
            <a:ext cx="5410200" cy="312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alibri"/>
                <a:cs typeface="Calibri"/>
                <a:hlinkClick r:id="" action="ppaction://hlinkshowjump?jump=nextslide"/>
              </a:rPr>
              <a:t>Using asexual reproduction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alibri"/>
                <a:cs typeface="Calibri"/>
                <a:hlinkClick r:id="" action="ppaction://hlinkshowjump?jump=nextslide"/>
              </a:rPr>
              <a:t>creating genetically identical organisms</a:t>
            </a:r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.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31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7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1752600"/>
            <a:ext cx="54102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</a:rPr>
              <a:t>The </a:t>
            </a:r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method to cause Bacteria to take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 up DNA by techniques such as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electroporation (applying electricity)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 or heat shock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(applying heat and calcium)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14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1752600"/>
            <a:ext cx="54102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What is transformation?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  <a:p>
            <a:pPr algn="ctr"/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56323" name="AutoShape 5">
            <a:hlinkClick r:id="rId2" action="ppaction://hlinksldjump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85800" y="5486400"/>
            <a:ext cx="1219200" cy="838200"/>
          </a:xfrm>
          <a:prstGeom prst="actionButtonBlank">
            <a:avLst/>
          </a:prstGeom>
          <a:solidFill>
            <a:srgbClr val="3366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07209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1981200"/>
            <a:ext cx="54102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</a:rPr>
              <a:t>A </a:t>
            </a:r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compilation of isolated DNA fragmented into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Thousands/millions of pieces by endonucleases,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ligated into plasmids and stored in vectors.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Later to be used as “prey”.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52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1981200"/>
            <a:ext cx="5410200" cy="2819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What is a DNA library?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58371" name="AutoShape 5">
            <a:hlinkClick r:id="rId2" action="ppaction://hlinksldjump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85800" y="5486400"/>
            <a:ext cx="1219200" cy="838200"/>
          </a:xfrm>
          <a:prstGeom prst="actionButtonBlank">
            <a:avLst/>
          </a:prstGeom>
          <a:solidFill>
            <a:srgbClr val="3366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1026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WordArt 2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057400" y="1905000"/>
            <a:ext cx="52578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8600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cs typeface="Times New Roman" panose="02020603050405020304" pitchFamily="18" charset="0"/>
                <a:hlinkClick r:id="" action="ppaction://hlinkshowjump?jump=nextslide"/>
              </a:rPr>
              <a:t>Daily</a:t>
            </a:r>
          </a:p>
          <a:p>
            <a:pPr algn="ctr"/>
            <a:r>
              <a:rPr lang="en-CA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8600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cs typeface="Times New Roman" panose="02020603050405020304" pitchFamily="18" charset="0"/>
                <a:hlinkClick r:id="" action="ppaction://hlinkshowjump?jump=nextslide"/>
              </a:rPr>
              <a:t>Double!!</a:t>
            </a:r>
            <a:endParaRPr lang="en-CA" sz="36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860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cs typeface="Times New Roman" panose="02020603050405020304" pitchFamily="18" charset="0"/>
            </a:endParaRPr>
          </a:p>
        </p:txBody>
      </p:sp>
      <p:pic>
        <p:nvPicPr>
          <p:cNvPr id="119811" name="CHIM3777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324600"/>
            <a:ext cx="762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55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98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811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54200" y="1722438"/>
            <a:ext cx="54102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Lowering/raising the temperature and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Raising/lowering the salt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" action="ppaction://hlinkshowjump?jump=nextslide"/>
              </a:rPr>
              <a:t>concentration of  the buffer.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914400" y="1828800"/>
            <a:ext cx="7391400" cy="3505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Molecular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Biology  </a:t>
            </a:r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Techniques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WordArt 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28800" y="1752600"/>
            <a:ext cx="54102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What is changing 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specificity of</a:t>
            </a:r>
          </a:p>
          <a:p>
            <a:pPr algn="ctr"/>
            <a:r>
              <a:rPr lang="en-CA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cs typeface="Times New Roman" panose="02020603050405020304" pitchFamily="18" charset="0"/>
                <a:hlinkClick r:id="rId2" action="ppaction://hlinksldjump"/>
              </a:rPr>
              <a:t> hybridization?</a:t>
            </a:r>
            <a:endParaRPr lang="en-CA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61443" name="AutoShape 5">
            <a:hlinkClick r:id="rId2" action="ppaction://hlinksldjump" highlightClick="1">
              <a:snd r:embed="rId3" name="applause.wav"/>
            </a:hlinkClick>
          </p:cNvPr>
          <p:cNvSpPr>
            <a:spLocks noChangeArrowheads="1"/>
          </p:cNvSpPr>
          <p:nvPr/>
        </p:nvSpPr>
        <p:spPr bwMode="auto">
          <a:xfrm>
            <a:off x="685800" y="5486400"/>
            <a:ext cx="1219200" cy="838200"/>
          </a:xfrm>
          <a:prstGeom prst="actionButtonBlank">
            <a:avLst/>
          </a:prstGeom>
          <a:solidFill>
            <a:srgbClr val="3366FF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1607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/>
          <p:nvPr/>
        </p:nvSpPr>
        <p:spPr>
          <a:xfrm>
            <a:off x="1905000" y="1600200"/>
            <a:ext cx="5445636" cy="293233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They discovered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structure of DNA.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451" name="Shape 451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/>
          <p:nvPr/>
        </p:nvSpPr>
        <p:spPr>
          <a:xfrm>
            <a:off x="1905000" y="1600200"/>
            <a:ext cx="5545089" cy="272913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Who is Watson,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Crick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, and Franklin 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/>
          <p:nvPr/>
        </p:nvSpPr>
        <p:spPr>
          <a:xfrm>
            <a:off x="1905000" y="1600200"/>
            <a:ext cx="6057896" cy="293232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Who is considered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father of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modern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evolutionary biology?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462" name="Shape 462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1905000" y="1600200"/>
            <a:ext cx="3601302" cy="23133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Who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Charles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Darwin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/>
          <p:nvPr/>
        </p:nvSpPr>
        <p:spPr>
          <a:xfrm>
            <a:off x="1415181" y="1962837"/>
            <a:ext cx="6313632" cy="293232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In the field of microbiology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he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was the fist person to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observe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single-celled organisms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sp>
        <p:nvSpPr>
          <p:cNvPr id="473" name="Shape 473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/>
          <p:nvPr/>
        </p:nvSpPr>
        <p:spPr>
          <a:xfrm>
            <a:off x="1905000" y="1600200"/>
            <a:ext cx="5339640" cy="23133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Who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err="1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Antonie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Van Leeuwenhoek?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/>
          <p:nvPr/>
        </p:nvSpPr>
        <p:spPr>
          <a:xfrm>
            <a:off x="1905001" y="1886750"/>
            <a:ext cx="5655579" cy="292607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Known for his blender 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experiment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to help in understanding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how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viruses infect bacteria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sp>
        <p:nvSpPr>
          <p:cNvPr id="484" name="Shape 484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/>
          <p:nvPr/>
        </p:nvSpPr>
        <p:spPr>
          <a:xfrm>
            <a:off x="1905000" y="1600200"/>
            <a:ext cx="3299411" cy="293233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Who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A.D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. Hershey?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/>
          <p:nvPr/>
        </p:nvSpPr>
        <p:spPr>
          <a:xfrm>
            <a:off x="2246337" y="1962837"/>
            <a:ext cx="4651332" cy="293232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Known to be one of 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the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first people to transfect a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cell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with a synthetic genome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sp>
        <p:nvSpPr>
          <p:cNvPr id="495" name="Shape 495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1752600" y="1828800"/>
            <a:ext cx="5257799" cy="3505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Famous  </a:t>
            </a:r>
            <a:endParaRPr lang="en-CA" b="0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  <a:p>
            <a:pPr algn="ctr"/>
            <a:r>
              <a:rPr b="0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Scientists </a:t>
            </a:r>
            <a:endParaRPr b="0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hape 489"/>
          <p:cNvSpPr/>
          <p:nvPr/>
        </p:nvSpPr>
        <p:spPr>
          <a:xfrm>
            <a:off x="1905000" y="1600200"/>
            <a:ext cx="3186329" cy="292607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Who is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rId3" action="ppaction://hlinksldjump"/>
            </a:endParaRPr>
          </a:p>
          <a:p>
            <a:pPr algn="l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Craig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rId3" action="ppaction://hlinksldjump"/>
              </a:rPr>
              <a:t>Venter?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Shape 919"/>
          <p:cNvSpPr/>
          <p:nvPr/>
        </p:nvSpPr>
        <p:spPr>
          <a:xfrm>
            <a:off x="2057400" y="1295400"/>
            <a:ext cx="4724399" cy="227171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>
                  <a:noFill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Final Jeopardy </a:t>
            </a:r>
            <a:endParaRPr b="0" i="1" dirty="0">
              <a:ln>
                <a:noFill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920" name="Shape 920"/>
          <p:cNvSpPr/>
          <p:nvPr/>
        </p:nvSpPr>
        <p:spPr>
          <a:xfrm>
            <a:off x="1295400" y="4572000"/>
            <a:ext cx="6934200" cy="150971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endParaRPr b="0" i="1" dirty="0">
              <a:ln>
                <a:noFill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Shape 925"/>
          <p:cNvSpPr/>
          <p:nvPr/>
        </p:nvSpPr>
        <p:spPr>
          <a:xfrm>
            <a:off x="1371600" y="1219200"/>
            <a:ext cx="6781799" cy="46481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lang="en-CA" b="0" i="1" dirty="0" smtClean="0">
                <a:ln>
                  <a:noFill/>
                </a:ln>
                <a:solidFill>
                  <a:srgbClr val="FFFFFF"/>
                </a:solidFill>
                <a:latin typeface="Arial"/>
              </a:rPr>
              <a:t>How much does </a:t>
            </a:r>
          </a:p>
          <a:p>
            <a:pPr algn="l"/>
            <a:r>
              <a:rPr lang="en-CA" b="0" i="1" dirty="0" smtClean="0">
                <a:ln>
                  <a:noFill/>
                </a:ln>
                <a:solidFill>
                  <a:srgbClr val="FFFFFF"/>
                </a:solidFill>
                <a:latin typeface="Arial"/>
              </a:rPr>
              <a:t>the UV box in </a:t>
            </a:r>
          </a:p>
          <a:p>
            <a:pPr algn="l"/>
            <a:r>
              <a:rPr lang="en-CA" b="0" i="1" dirty="0" smtClean="0">
                <a:ln>
                  <a:noFill/>
                </a:ln>
                <a:solidFill>
                  <a:srgbClr val="FFFFFF"/>
                </a:solidFill>
                <a:latin typeface="Arial"/>
              </a:rPr>
              <a:t>the </a:t>
            </a:r>
            <a:r>
              <a:rPr lang="en-CA" b="0" i="1" dirty="0" err="1" smtClean="0">
                <a:ln>
                  <a:noFill/>
                </a:ln>
                <a:solidFill>
                  <a:srgbClr val="FFFFFF"/>
                </a:solidFill>
                <a:latin typeface="Arial"/>
              </a:rPr>
              <a:t>iGEM</a:t>
            </a:r>
            <a:r>
              <a:rPr lang="en-CA" b="0" i="1" dirty="0" smtClean="0">
                <a:ln>
                  <a:noFill/>
                </a:ln>
                <a:solidFill>
                  <a:srgbClr val="FFFFFF"/>
                </a:solidFill>
                <a:latin typeface="Arial"/>
              </a:rPr>
              <a:t> lab cost?</a:t>
            </a:r>
            <a:endParaRPr b="0" i="1" dirty="0">
              <a:ln>
                <a:noFill/>
              </a:ln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26" name="Shape 9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0" y="6400800"/>
            <a:ext cx="76199" cy="76199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Shape 927"/>
          <p:cNvSpPr/>
          <p:nvPr/>
        </p:nvSpPr>
        <p:spPr>
          <a:xfrm>
            <a:off x="838200" y="54102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>
            <a:off x="228600" y="304800"/>
            <a:ext cx="1143000" cy="5333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>
                  <a:noFill/>
                </a:ln>
                <a:solidFill>
                  <a:schemeClr val="lt1"/>
                </a:solidFill>
                <a:latin typeface="Arial"/>
              </a:rPr>
              <a:t>Cell Biology </a:t>
            </a:r>
          </a:p>
        </p:txBody>
      </p:sp>
      <p:sp>
        <p:nvSpPr>
          <p:cNvPr id="119" name="Shape 119"/>
          <p:cNvSpPr/>
          <p:nvPr/>
        </p:nvSpPr>
        <p:spPr>
          <a:xfrm>
            <a:off x="1752600" y="304800"/>
            <a:ext cx="1142999" cy="6095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>
                  <a:noFill/>
                </a:ln>
                <a:solidFill>
                  <a:srgbClr val="FFFFFF"/>
                </a:solidFill>
                <a:latin typeface="Arial"/>
              </a:rPr>
              <a:t>Bacteria </a:t>
            </a:r>
          </a:p>
        </p:txBody>
      </p:sp>
      <p:sp>
        <p:nvSpPr>
          <p:cNvPr id="120" name="Shape 120"/>
          <p:cNvSpPr/>
          <p:nvPr/>
        </p:nvSpPr>
        <p:spPr>
          <a:xfrm>
            <a:off x="3276600" y="304800"/>
            <a:ext cx="1142999" cy="609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>
                  <a:noFill/>
                </a:ln>
                <a:solidFill>
                  <a:srgbClr val="FFFFFF"/>
                </a:solidFill>
                <a:latin typeface="Arial"/>
              </a:rPr>
              <a:t>Lab Safety </a:t>
            </a:r>
          </a:p>
        </p:txBody>
      </p:sp>
      <p:sp>
        <p:nvSpPr>
          <p:cNvPr id="121" name="Shape 121"/>
          <p:cNvSpPr/>
          <p:nvPr/>
        </p:nvSpPr>
        <p:spPr>
          <a:xfrm>
            <a:off x="4724400" y="304800"/>
            <a:ext cx="1142999" cy="609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 dirty="0">
                <a:ln>
                  <a:noFill/>
                </a:ln>
                <a:solidFill>
                  <a:srgbClr val="FFFFFF"/>
                </a:solidFill>
                <a:latin typeface="Arial"/>
              </a:rPr>
              <a:t>Genetics </a:t>
            </a:r>
          </a:p>
        </p:txBody>
      </p:sp>
      <p:sp>
        <p:nvSpPr>
          <p:cNvPr id="122" name="Shape 122"/>
          <p:cNvSpPr/>
          <p:nvPr/>
        </p:nvSpPr>
        <p:spPr>
          <a:xfrm>
            <a:off x="6248400" y="304800"/>
            <a:ext cx="1143000" cy="609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>
                <a:ln>
                  <a:noFill/>
                </a:ln>
                <a:solidFill>
                  <a:srgbClr val="FFFFFF"/>
                </a:solidFill>
                <a:latin typeface="Arial"/>
              </a:rPr>
              <a:t>Molecular  Biology Techniques </a:t>
            </a:r>
          </a:p>
        </p:txBody>
      </p:sp>
      <p:sp>
        <p:nvSpPr>
          <p:cNvPr id="123" name="Shape 123"/>
          <p:cNvSpPr/>
          <p:nvPr/>
        </p:nvSpPr>
        <p:spPr>
          <a:xfrm>
            <a:off x="7848600" y="304800"/>
            <a:ext cx="1143000" cy="609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b="0" i="1">
                <a:ln>
                  <a:noFill/>
                </a:ln>
                <a:solidFill>
                  <a:srgbClr val="FFFFFF"/>
                </a:solidFill>
                <a:latin typeface="Arial"/>
              </a:rPr>
              <a:t>Famous  Scientists </a:t>
            </a:r>
          </a:p>
        </p:txBody>
      </p:sp>
      <p:sp>
        <p:nvSpPr>
          <p:cNvPr id="124" name="Shape 124"/>
          <p:cNvSpPr txBox="1"/>
          <p:nvPr/>
        </p:nvSpPr>
        <p:spPr>
          <a:xfrm>
            <a:off x="161925" y="1295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" action="ppaction://hlinkshowjump?jump=nextslide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"/>
            </a:endParaRPr>
          </a:p>
        </p:txBody>
      </p:sp>
      <p:sp>
        <p:nvSpPr>
          <p:cNvPr id="125" name="Shape 125"/>
          <p:cNvSpPr txBox="1"/>
          <p:nvPr/>
        </p:nvSpPr>
        <p:spPr>
          <a:xfrm>
            <a:off x="161925" y="2438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6"/>
            </a:endParaRPr>
          </a:p>
        </p:txBody>
      </p:sp>
      <p:sp>
        <p:nvSpPr>
          <p:cNvPr id="126" name="Shape 126"/>
          <p:cNvSpPr txBox="1"/>
          <p:nvPr/>
        </p:nvSpPr>
        <p:spPr>
          <a:xfrm>
            <a:off x="161925" y="3581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8"/>
            </a:endParaRPr>
          </a:p>
        </p:txBody>
      </p:sp>
      <p:sp>
        <p:nvSpPr>
          <p:cNvPr id="127" name="Shape 127"/>
          <p:cNvSpPr txBox="1"/>
          <p:nvPr/>
        </p:nvSpPr>
        <p:spPr>
          <a:xfrm>
            <a:off x="161925" y="4724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10"/>
            </a:endParaRPr>
          </a:p>
        </p:txBody>
      </p:sp>
      <p:sp>
        <p:nvSpPr>
          <p:cNvPr id="128" name="Shape 128"/>
          <p:cNvSpPr txBox="1"/>
          <p:nvPr/>
        </p:nvSpPr>
        <p:spPr>
          <a:xfrm>
            <a:off x="161925" y="5867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12"/>
            </a:endParaRPr>
          </a:p>
        </p:txBody>
      </p:sp>
      <p:sp>
        <p:nvSpPr>
          <p:cNvPr id="129" name="Shape 129"/>
          <p:cNvSpPr txBox="1"/>
          <p:nvPr/>
        </p:nvSpPr>
        <p:spPr>
          <a:xfrm>
            <a:off x="1685925" y="1292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3" action="ppaction://hlinksldjump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14"/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1695450" y="2435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16"/>
            </a:endParaRPr>
          </a:p>
        </p:txBody>
      </p:sp>
      <p:sp>
        <p:nvSpPr>
          <p:cNvPr id="131" name="Shape 131"/>
          <p:cNvSpPr txBox="1"/>
          <p:nvPr/>
        </p:nvSpPr>
        <p:spPr>
          <a:xfrm>
            <a:off x="1685925" y="3578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18"/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1685925" y="4721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20"/>
            </a:endParaRPr>
          </a:p>
        </p:txBody>
      </p:sp>
      <p:sp>
        <p:nvSpPr>
          <p:cNvPr id="133" name="Shape 133"/>
          <p:cNvSpPr txBox="1"/>
          <p:nvPr/>
        </p:nvSpPr>
        <p:spPr>
          <a:xfrm>
            <a:off x="1685925" y="5864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2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22"/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3209925" y="12795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23" action="ppaction://hlinksldjump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24"/>
            </a:endParaRPr>
          </a:p>
        </p:txBody>
      </p:sp>
      <p:sp>
        <p:nvSpPr>
          <p:cNvPr id="135" name="Shape 135"/>
          <p:cNvSpPr txBox="1"/>
          <p:nvPr/>
        </p:nvSpPr>
        <p:spPr>
          <a:xfrm>
            <a:off x="3209925" y="2438400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2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26"/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3200400" y="35655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2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28"/>
            </a:endParaRPr>
          </a:p>
        </p:txBody>
      </p:sp>
      <p:sp>
        <p:nvSpPr>
          <p:cNvPr id="137" name="Shape 137"/>
          <p:cNvSpPr txBox="1"/>
          <p:nvPr/>
        </p:nvSpPr>
        <p:spPr>
          <a:xfrm>
            <a:off x="3209925" y="4721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2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0"/>
            </a:endParaRPr>
          </a:p>
        </p:txBody>
      </p:sp>
      <p:sp>
        <p:nvSpPr>
          <p:cNvPr id="138" name="Shape 138"/>
          <p:cNvSpPr txBox="1"/>
          <p:nvPr/>
        </p:nvSpPr>
        <p:spPr>
          <a:xfrm>
            <a:off x="3209925" y="5864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2"/>
            </a:endParaRPr>
          </a:p>
        </p:txBody>
      </p:sp>
      <p:sp>
        <p:nvSpPr>
          <p:cNvPr id="139" name="Shape 139"/>
          <p:cNvSpPr txBox="1"/>
          <p:nvPr/>
        </p:nvSpPr>
        <p:spPr>
          <a:xfrm>
            <a:off x="4724400" y="1292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3" action="ppaction://hlinksldjump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4"/>
            </a:endParaRPr>
          </a:p>
        </p:txBody>
      </p:sp>
      <p:sp>
        <p:nvSpPr>
          <p:cNvPr id="140" name="Shape 140"/>
          <p:cNvSpPr txBox="1"/>
          <p:nvPr/>
        </p:nvSpPr>
        <p:spPr>
          <a:xfrm>
            <a:off x="4724400" y="2435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6"/>
            </a:endParaRPr>
          </a:p>
        </p:txBody>
      </p:sp>
      <p:sp>
        <p:nvSpPr>
          <p:cNvPr id="141" name="Shape 141"/>
          <p:cNvSpPr txBox="1"/>
          <p:nvPr/>
        </p:nvSpPr>
        <p:spPr>
          <a:xfrm>
            <a:off x="4733925" y="3578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8"/>
            </a:endParaRPr>
          </a:p>
        </p:txBody>
      </p:sp>
      <p:sp>
        <p:nvSpPr>
          <p:cNvPr id="142" name="Shape 142"/>
          <p:cNvSpPr txBox="1"/>
          <p:nvPr/>
        </p:nvSpPr>
        <p:spPr>
          <a:xfrm>
            <a:off x="4733925" y="4721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0"/>
            </a:endParaRPr>
          </a:p>
        </p:txBody>
      </p:sp>
      <p:sp>
        <p:nvSpPr>
          <p:cNvPr id="143" name="Shape 143"/>
          <p:cNvSpPr txBox="1"/>
          <p:nvPr/>
        </p:nvSpPr>
        <p:spPr>
          <a:xfrm>
            <a:off x="4733925" y="5864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2"/>
            </a:endParaRPr>
          </a:p>
        </p:txBody>
      </p:sp>
      <p:sp>
        <p:nvSpPr>
          <p:cNvPr id="144" name="Shape 144"/>
          <p:cNvSpPr txBox="1"/>
          <p:nvPr/>
        </p:nvSpPr>
        <p:spPr>
          <a:xfrm>
            <a:off x="6267450" y="1292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3" action="ppaction://hlinksldjump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4"/>
            </a:endParaRPr>
          </a:p>
        </p:txBody>
      </p:sp>
      <p:sp>
        <p:nvSpPr>
          <p:cNvPr id="145" name="Shape 145"/>
          <p:cNvSpPr txBox="1"/>
          <p:nvPr/>
        </p:nvSpPr>
        <p:spPr>
          <a:xfrm>
            <a:off x="6257925" y="2435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6"/>
            </a:endParaRPr>
          </a:p>
        </p:txBody>
      </p:sp>
      <p:sp>
        <p:nvSpPr>
          <p:cNvPr id="146" name="Shape 146"/>
          <p:cNvSpPr txBox="1"/>
          <p:nvPr/>
        </p:nvSpPr>
        <p:spPr>
          <a:xfrm>
            <a:off x="6267450" y="3578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8"/>
            </a:endParaRPr>
          </a:p>
        </p:txBody>
      </p:sp>
      <p:sp>
        <p:nvSpPr>
          <p:cNvPr id="147" name="Shape 147"/>
          <p:cNvSpPr txBox="1"/>
          <p:nvPr/>
        </p:nvSpPr>
        <p:spPr>
          <a:xfrm>
            <a:off x="6267450" y="4721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0"/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6267450" y="5864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2"/>
            </a:endParaRPr>
          </a:p>
        </p:txBody>
      </p:sp>
      <p:sp>
        <p:nvSpPr>
          <p:cNvPr id="149" name="Shape 149"/>
          <p:cNvSpPr txBox="1"/>
          <p:nvPr/>
        </p:nvSpPr>
        <p:spPr>
          <a:xfrm>
            <a:off x="7791450" y="1292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3" action="ppaction://hlinksldjump"/>
              </a:rPr>
              <a:t>$100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4"/>
            </a:endParaRPr>
          </a:p>
        </p:txBody>
      </p:sp>
      <p:sp>
        <p:nvSpPr>
          <p:cNvPr id="150" name="Shape 150"/>
          <p:cNvSpPr txBox="1"/>
          <p:nvPr/>
        </p:nvSpPr>
        <p:spPr>
          <a:xfrm>
            <a:off x="7791450" y="2435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5" action="ppaction://hlinksldjump"/>
              </a:rPr>
              <a:t>$200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6"/>
            </a:endParaRPr>
          </a:p>
        </p:txBody>
      </p:sp>
      <p:sp>
        <p:nvSpPr>
          <p:cNvPr id="151" name="Shape 151"/>
          <p:cNvSpPr txBox="1"/>
          <p:nvPr/>
        </p:nvSpPr>
        <p:spPr>
          <a:xfrm>
            <a:off x="7781925" y="3578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7" action="ppaction://hlinksldjump"/>
              </a:rPr>
              <a:t>$300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8"/>
            </a:endParaRPr>
          </a:p>
        </p:txBody>
      </p:sp>
      <p:sp>
        <p:nvSpPr>
          <p:cNvPr id="152" name="Shape 152"/>
          <p:cNvSpPr txBox="1"/>
          <p:nvPr/>
        </p:nvSpPr>
        <p:spPr>
          <a:xfrm>
            <a:off x="7791450" y="4721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9" action="ppaction://hlinksldjump"/>
              </a:rPr>
              <a:t>$400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60"/>
            </a:endParaRPr>
          </a:p>
        </p:txBody>
      </p:sp>
      <p:sp>
        <p:nvSpPr>
          <p:cNvPr id="153" name="Shape 153"/>
          <p:cNvSpPr txBox="1"/>
          <p:nvPr/>
        </p:nvSpPr>
        <p:spPr>
          <a:xfrm>
            <a:off x="7791450" y="5864225"/>
            <a:ext cx="1200150" cy="7016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4000" b="1" i="0" u="sng" strike="noStrike" cap="none" baseline="0" dirty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1" action="ppaction://hlinksldjump"/>
              </a:rPr>
              <a:t>$500</a:t>
            </a:r>
            <a:endParaRPr lang="en-US" sz="4000" b="1" i="0" u="sng" strike="noStrike" cap="none" baseline="0" dirty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62"/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8839200" y="6553200"/>
            <a:ext cx="228599" cy="152399"/>
          </a:xfrm>
          <a:custGeom>
            <a:avLst/>
            <a:gdLst/>
            <a:ahLst/>
            <a:cxnLst/>
            <a:rect l="0" t="0" r="0" b="0"/>
            <a:pathLst>
              <a:path w="228600" h="152400" extrusionOk="0">
                <a:moveTo>
                  <a:pt x="0" y="58211"/>
                </a:moveTo>
                <a:lnTo>
                  <a:pt x="87318" y="58212"/>
                </a:lnTo>
                <a:lnTo>
                  <a:pt x="114300" y="0"/>
                </a:lnTo>
                <a:lnTo>
                  <a:pt x="141282" y="58212"/>
                </a:lnTo>
                <a:lnTo>
                  <a:pt x="228600" y="58211"/>
                </a:lnTo>
                <a:lnTo>
                  <a:pt x="157958" y="94188"/>
                </a:lnTo>
                <a:lnTo>
                  <a:pt x="184941" y="152400"/>
                </a:lnTo>
                <a:lnTo>
                  <a:pt x="114300" y="116422"/>
                </a:lnTo>
                <a:lnTo>
                  <a:pt x="43659" y="152400"/>
                </a:lnTo>
                <a:lnTo>
                  <a:pt x="70642" y="94188"/>
                </a:lnTo>
                <a:lnTo>
                  <a:pt x="0" y="58211"/>
                </a:lnTo>
                <a:close/>
              </a:path>
            </a:pathLst>
          </a:custGeom>
          <a:solidFill>
            <a:schemeClr val="hlink"/>
          </a:solidFill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885374" y="2087875"/>
            <a:ext cx="7488319" cy="26822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Cell with a large </a:t>
            </a:r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central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vacuole, chloroplasts </a:t>
            </a:r>
            <a:endParaRPr lang="en-CA" b="0" i="1" dirty="0" smtClean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  <a:hlinkClick r:id="" action="ppaction://hlinkshowjump?jump=nextslide"/>
            </a:endParaRPr>
          </a:p>
          <a:p>
            <a:pPr algn="ctr"/>
            <a:r>
              <a:rPr b="0" i="1" dirty="0" smtClean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and </a:t>
            </a:r>
            <a:r>
              <a:rPr b="0" i="1" dirty="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  <a:hlinkClick r:id="" action="ppaction://hlinkshowjump?jump=nextslide"/>
              </a:rPr>
              <a:t>a cell wall</a:t>
            </a:r>
            <a:endParaRPr b="0" i="1" dirty="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Arial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685800" y="5486400"/>
            <a:ext cx="1219199" cy="838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3366FF">
              <a:alpha val="49803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FFFF00"/>
    </a:hlink>
    <a:folHlink>
      <a:srgbClr val="3366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15916</TotalTime>
  <Words>721</Words>
  <Application>Microsoft Office PowerPoint</Application>
  <PresentationFormat>On-screen Show (4:3)</PresentationFormat>
  <Paragraphs>202</Paragraphs>
  <Slides>72</Slides>
  <Notes>61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6" baseType="lpstr">
      <vt:lpstr>Arial</vt:lpstr>
      <vt:lpstr>Calibri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Patricia Balbon</dc:creator>
  <cp:lastModifiedBy>Computer</cp:lastModifiedBy>
  <cp:revision>12</cp:revision>
  <cp:lastPrinted>2016-07-04T00:33:47Z</cp:lastPrinted>
  <dcterms:modified xsi:type="dcterms:W3CDTF">2016-10-19T22:14:03Z</dcterms:modified>
</cp:coreProperties>
</file>